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7" r:id="rId3"/>
    <p:sldId id="257" r:id="rId4"/>
    <p:sldId id="263" r:id="rId5"/>
    <p:sldId id="259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76" d="100"/>
          <a:sy n="76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5C01-B336-4EEA-894B-6C4A5393EFE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8AA-D3B2-4685-844C-682CF7716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5C01-B336-4EEA-894B-6C4A5393EFE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8AA-D3B2-4685-844C-682CF7716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5C01-B336-4EEA-894B-6C4A5393EFE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8AA-D3B2-4685-844C-682CF7716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5C01-B336-4EEA-894B-6C4A5393EFE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8AA-D3B2-4685-844C-682CF7716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5C01-B336-4EEA-894B-6C4A5393EFE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8AA-D3B2-4685-844C-682CF7716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5C01-B336-4EEA-894B-6C4A5393EFE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8AA-D3B2-4685-844C-682CF7716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5C01-B336-4EEA-894B-6C4A5393EFE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8AA-D3B2-4685-844C-682CF7716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5C01-B336-4EEA-894B-6C4A5393EFE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8AA-D3B2-4685-844C-682CF7716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5C01-B336-4EEA-894B-6C4A5393EFE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8AA-D3B2-4685-844C-682CF7716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5C01-B336-4EEA-894B-6C4A5393EFE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88AA-D3B2-4685-844C-682CF7716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5C01-B336-4EEA-894B-6C4A5393EFE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D088AA-D3B2-4685-844C-682CF7716B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EC5C01-B336-4EEA-894B-6C4A5393EFEF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D088AA-D3B2-4685-844C-682CF7716BE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41682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988840"/>
            <a:ext cx="8071048" cy="460851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«СЕМЬ ЧУДЕС ДОБРЯНСКОГО РАЙОНА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</a:p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endParaRPr lang="ru-RU" sz="4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</a:rPr>
              <a:t>Автор проекта: Коскова Галина,</a:t>
            </a:r>
          </a:p>
          <a:p>
            <a:pPr algn="l"/>
            <a:r>
              <a:rPr lang="ru-RU" sz="3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</a:rPr>
              <a:t>                           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</a:rPr>
              <a:t>воспитатель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</a:rPr>
              <a:t>МБДОУ</a:t>
            </a:r>
          </a:p>
          <a:p>
            <a:pPr algn="l"/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</a:rPr>
              <a:t>                          «</a:t>
            </a:r>
            <a:r>
              <a:rPr lang="ru-RU" sz="3000" dirty="0" err="1" smtClean="0">
                <a:solidFill>
                  <a:schemeClr val="accent3">
                    <a:lumMod val="75000"/>
                  </a:schemeClr>
                </a:solidFill>
              </a:rPr>
              <a:t>Добрянский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</a:rPr>
              <a:t> детский сад №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</a:rPr>
              <a:t>19»</a:t>
            </a:r>
            <a:endParaRPr lang="ru-RU" sz="30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3528" y="960985"/>
            <a:ext cx="849694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берегу Камского водохранилища от Добрянки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Полазны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узкой 20-километровой грядой тянутся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Лунежские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которые местные жители называют просто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Лунежки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Невысокие горы, поднимающиеся над водохранилищем не более чем на 50 метров, издавна привлекали к себе внимание геологов и ботаников.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Многие годы здесь работали экспедиции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карстоведов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Пермского государственного университета, которые только на одном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полазненском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полуострове описали более 5 тыс. воронок и других карстовых явлений. Было также известно, что в середине прошлого столетия между Добрянкой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Полазной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произошло 7 землетрясений силой до 5 баллов. Одно из самых значительных землетрясений в окрестностях Добрянки было 14 мая 1867 г. Первый русский сейсмолог А. Орлов изучил район землетрясения, опросив более 100 очевидцев в 50 деревнях. Составленный А. Орловым подробный план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Добрянского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сейсмоактивного района стал первой в России схемой распространения землетрясения. Несколько слабых землетрясений, а также случайных провалов и просадок отмечены здесь и в нынешнем столетии.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3528" y="1052736"/>
            <a:ext cx="842493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Лунежские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горы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интересны не только в геологическом, но и в ботаническом отношении. В 1911 г. выдающийся пермский ботаник П. И.Сюзев писал: "На реке Каме выше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Полазны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Пермского уезда на гипсовых обнажениях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пермокарбоновой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толщи сохранилась любопытная флора третичных реликтов. Тут сосновый бор венчает гипсовые скалы, и целый десяток альпийских растений на утесах представляет большую неожиданность вдали от Уральского хребта". Растительность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Лунежских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гор изучали такие видные ботаники Урала, как К. Игошина и А. Пономарев. При этом К. Игошина описала 603 полезных растения  флоры Среднего Урала. В последние годы здесь работали научные сотрудники и студенты кафедры ботаники Пермского государственного университета. Эти исследования позволили провести учет отдельных растений и выявить ряд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редких реликтовых растений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подлежащих охране. В список внесены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альпийская астра 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соссюрея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лук-скорода,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лилия-саранка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цистоптерис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ломкий, адонис сибирский, пион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марьин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корень,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куропаточья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трава, или дриада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Описана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ива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отогнутопочечная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богатству полезных растений участок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Лунежских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гор превосходит многие уголки Урала.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20689"/>
            <a:ext cx="2212848" cy="115212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ЧУДО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5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4365104"/>
            <a:ext cx="2209800" cy="194421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ОЗЕРО РОГАЛЁК 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26625" name="Picture 1" descr="C:\Новая папка\015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20000">
            <a:off x="3415814" y="1182435"/>
            <a:ext cx="4715835" cy="3983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67544" y="1625359"/>
            <a:ext cx="82809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Озеро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Рогалёк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 глубокое карстовое озеро в России. Расположено озеро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Дурнятской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котловине, близ деревни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Дурнята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Добрянского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района, где находятся еще 10 различных по величине и составу воды озер. Внешне озеро-рекордсмен похоже на «восьмёрку», состоит из двух котловин – 9 и 61 м. глубиной. Озеро питается подземными родниковыми водами, а оттого температура не превышает 4-5ͦ С. Зимой озеро не замерзает. Добраться до озера можно ранней весной или поздней осенью, т.к. летом тропа зарастает борщевиком.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4705"/>
            <a:ext cx="2212848" cy="115212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ЧУДО 6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4365103"/>
            <a:ext cx="2209800" cy="64300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СЕЛО ПЕРЕМСКОЕ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Рисунок 2"/>
          <p:cNvSpPr txBox="1">
            <a:spLocks/>
          </p:cNvSpPr>
          <p:nvPr/>
        </p:nvSpPr>
        <p:spPr>
          <a:xfrm rot="420000">
            <a:off x="3426228" y="1175445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sp>
      <p:sp>
        <p:nvSpPr>
          <p:cNvPr id="6" name="Рисунок 2"/>
          <p:cNvSpPr txBox="1">
            <a:spLocks/>
          </p:cNvSpPr>
          <p:nvPr/>
        </p:nvSpPr>
        <p:spPr>
          <a:xfrm rot="420000">
            <a:off x="3426228" y="1175446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sp>
      <p:sp>
        <p:nvSpPr>
          <p:cNvPr id="7" name="Рисунок 2"/>
          <p:cNvSpPr txBox="1">
            <a:spLocks/>
          </p:cNvSpPr>
          <p:nvPr/>
        </p:nvSpPr>
        <p:spPr>
          <a:xfrm rot="420000">
            <a:off x="3597363" y="1332502"/>
            <a:ext cx="4617720" cy="3617442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sp>
      <p:pic>
        <p:nvPicPr>
          <p:cNvPr id="27650" name="Picture 2" descr="C:\Новая папка\река Косьва близ Перемского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20000">
            <a:off x="3409475" y="1177106"/>
            <a:ext cx="4785734" cy="3983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3528" y="710994"/>
            <a:ext cx="842493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Село Перемское - самый старый населенный пункт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Добрянского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Первое упоминание о селе относится к переписи И.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Яхонтова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1579 год. Тогда деревня называлась Вильгорт. В переводе с коми-пермяцкого: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- новый,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- деревня. Летом 1581 года отряд воинов одного сибирского князя сжигает деревни  на реке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Косьве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том числе и эту деревню. По переписи М.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Кайсарова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(1623-24 гг.)  бывшая деревня  носит название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Косвинский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погост, а по данным 1799 г. уже село Перемское. В конце 18 века в селе была построена деревянная Богоявленская церковь, а в 1830 году выстроена большая каменная церковь. Закрыта церковь в 1936 году. В настоящее время церковь имеет полуразрушенный вид. В 1874 году в Перемском была открыта земская школа, в 1892г.- сельская больница, где работали врач и фельдшер. В это же время в селе действовал самодеятельный театр. В 1884г. существовала библиотека-читальня. В 1908 году в селе находились волостное правление, попечительство о народной трезвости, земская почтовая станция, ветеринарный пункт. Дважды в год в селе проходили трехдневные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торжки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Крещенский и Никольский.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настоящее время в «столице»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косьвинского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края проживает 735 чел. (по данным переписи 2008г.), ведется сельское и лесное хозяйство.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20689"/>
            <a:ext cx="2212848" cy="136815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ЧУДО </a:t>
            </a: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7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11560" y="4293096"/>
            <a:ext cx="2450232" cy="78701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ПЕРМСКАЯ ГРЭС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30721" name="Picture 1" descr="C:\Новая папка\грэс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20000">
            <a:off x="3515131" y="1159961"/>
            <a:ext cx="4675112" cy="39614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225848"/>
            <a:ext cx="856895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00206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00206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Пермская ГРЭС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– крупнейшая электростанция в России. Ежегодно ГРЭС вырабатывает до 15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млрд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/ч электроэнергии и снабжает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теплоэнергией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г.Добрянку. На данный момент работают три энергоблока мощностью по 800 МВт каждый, готова ячейка под установку 4-го энергоблока.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+mj-lt"/>
              </a:rPr>
              <a:t>Электростанцию можно заносить в Книгу рекордов Гиннеса. Основание первое: эксплуатационный персонал был набран уже на стадии проектирования станции. Те люди, которые принимали участие в проектировании и строительстве, потом работали на этом оборудовании. Такого больше не было ни на одной из станций Советского Союза. Основание второе: на Пермской ГРЭС до пуска в эксплуатацию – 1986 год (запуск первого энергоблока) – была отстроена вся сфера соцкультбыта. Основание третье: обычно станции проектировал один директор, строил второй, запускал третий, работал четвертый… На Пермской ГРЭС всеми процессами руководил один человек – первый директор Владимир ЛАДУГИН. ГРЭС всегда работала так, как считали нужным ее высококлассные специалисты. Это, пожалуй, единственная станция, которая всегда идет своим путем.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Масштабы электростанции поражают воображение. Высота главного корпуса 110 м, длина 600 м, высота дымовых труб 330 м, высота подвешенных гигантских котлов – 102 м, вес каждого из них 15 тонн. На строительстве станции работало более 10 тысяч строителей.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Изюминка электростанции – её необычное подразделение – цех воспроизводства рыбы, где выращивают мальков стерляди и восполняют природные запасы рек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Прикамья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340768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Используемая литература:</a:t>
            </a:r>
          </a:p>
          <a:p>
            <a:pPr marL="457200" indent="-457200"/>
            <a:endParaRPr lang="ru-RU" sz="2000" b="1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ru-RU" sz="2000" dirty="0" smtClean="0">
                <a:solidFill>
                  <a:srgbClr val="002060"/>
                </a:solidFill>
              </a:rPr>
              <a:t>1.    Палеолитические памятники </a:t>
            </a:r>
            <a:r>
              <a:rPr lang="ru-RU" sz="2000" dirty="0" err="1" smtClean="0">
                <a:solidFill>
                  <a:srgbClr val="002060"/>
                </a:solidFill>
              </a:rPr>
              <a:t>Северо-Востока</a:t>
            </a:r>
            <a:r>
              <a:rPr lang="ru-RU" sz="2000" dirty="0" smtClean="0">
                <a:solidFill>
                  <a:srgbClr val="002060"/>
                </a:solidFill>
              </a:rPr>
              <a:t> европейской части России. Павлов П.Ю.Сыктывкар, 1996</a:t>
            </a:r>
          </a:p>
          <a:p>
            <a:pPr marL="457200" indent="-457200">
              <a:buAutoNum type="arabicPeriod" startAt="2"/>
            </a:pPr>
            <a:r>
              <a:rPr lang="ru-RU" sz="2000" dirty="0" smtClean="0">
                <a:solidFill>
                  <a:srgbClr val="002060"/>
                </a:solidFill>
              </a:rPr>
              <a:t>Первоначальное заселение Урала человеком. 2000</a:t>
            </a:r>
          </a:p>
          <a:p>
            <a:pPr marL="457200" indent="-457200">
              <a:buAutoNum type="arabicPeriod" startAt="3"/>
            </a:pPr>
            <a:r>
              <a:rPr lang="ru-RU" sz="2000" dirty="0" smtClean="0">
                <a:solidFill>
                  <a:srgbClr val="002060"/>
                </a:solidFill>
              </a:rPr>
              <a:t>Туризм в Пермской области. ООО «Раритет», 2002</a:t>
            </a:r>
          </a:p>
          <a:p>
            <a:pPr marL="457200" indent="-457200">
              <a:buAutoNum type="arabicPeriod" startAt="4"/>
            </a:pPr>
            <a:r>
              <a:rPr lang="ru-RU" sz="2000" dirty="0" smtClean="0">
                <a:solidFill>
                  <a:srgbClr val="002060"/>
                </a:solidFill>
              </a:rPr>
              <a:t>Малая Родина. М.Калинин, И.Калинина, 2003</a:t>
            </a:r>
          </a:p>
          <a:p>
            <a:pPr marL="457200" indent="-457200">
              <a:buAutoNum type="arabicPeriod" startAt="4"/>
            </a:pPr>
            <a:r>
              <a:rPr lang="ru-RU" sz="2000" dirty="0" err="1" smtClean="0">
                <a:solidFill>
                  <a:srgbClr val="002060"/>
                </a:solidFill>
              </a:rPr>
              <a:t>Добрянский</a:t>
            </a:r>
            <a:r>
              <a:rPr lang="ru-RU" sz="2000" dirty="0" smtClean="0">
                <a:solidFill>
                  <a:srgbClr val="002060"/>
                </a:solidFill>
              </a:rPr>
              <a:t> край. Четыре века нашей </a:t>
            </a:r>
            <a:r>
              <a:rPr lang="ru-RU" sz="2000" dirty="0" err="1" smtClean="0">
                <a:solidFill>
                  <a:srgbClr val="002060"/>
                </a:solidFill>
              </a:rPr>
              <a:t>истории.М.Калинин</a:t>
            </a:r>
            <a:r>
              <a:rPr lang="ru-RU" sz="2000" dirty="0" smtClean="0">
                <a:solidFill>
                  <a:srgbClr val="002060"/>
                </a:solidFill>
              </a:rPr>
              <a:t>, 2005</a:t>
            </a:r>
          </a:p>
          <a:p>
            <a:pPr marL="457200" indent="-457200">
              <a:buAutoNum type="arabicPeriod" startAt="4"/>
            </a:pPr>
            <a:r>
              <a:rPr lang="ru-RU" sz="2000" dirty="0" smtClean="0">
                <a:solidFill>
                  <a:srgbClr val="002060"/>
                </a:solidFill>
              </a:rPr>
              <a:t>Слово ласковое Добрянка, 2001</a:t>
            </a:r>
          </a:p>
          <a:p>
            <a:pPr marL="457200" indent="-457200">
              <a:buAutoNum type="arabicPeriod" startAt="7"/>
            </a:pPr>
            <a:r>
              <a:rPr lang="ru-RU" sz="2000" dirty="0" smtClean="0">
                <a:solidFill>
                  <a:srgbClr val="002060"/>
                </a:solidFill>
              </a:rPr>
              <a:t>В сердце Пермского края. М.Калинин, 2008</a:t>
            </a:r>
          </a:p>
          <a:p>
            <a:pPr marL="457200" indent="-457200">
              <a:buAutoNum type="arabicPeriod" startAt="7"/>
            </a:pPr>
            <a:r>
              <a:rPr lang="ru-RU" sz="2000" dirty="0" err="1" smtClean="0">
                <a:solidFill>
                  <a:srgbClr val="002060"/>
                </a:solidFill>
              </a:rPr>
              <a:t>Добрянский</a:t>
            </a:r>
            <a:r>
              <a:rPr lang="ru-RU" sz="2000" dirty="0" smtClean="0">
                <a:solidFill>
                  <a:srgbClr val="002060"/>
                </a:solidFill>
              </a:rPr>
              <a:t> район – территория роста, июнь 2007</a:t>
            </a:r>
          </a:p>
          <a:p>
            <a:pPr marL="457200" indent="-457200">
              <a:buAutoNum type="arabicPeriod" startAt="7"/>
            </a:pPr>
            <a:r>
              <a:rPr lang="ru-RU" sz="2000" dirty="0" err="1" smtClean="0">
                <a:solidFill>
                  <a:srgbClr val="002060"/>
                </a:solidFill>
              </a:rPr>
              <a:t>Лунежские</a:t>
            </a:r>
            <a:r>
              <a:rPr lang="ru-RU" sz="2000" dirty="0" smtClean="0">
                <a:solidFill>
                  <a:srgbClr val="002060"/>
                </a:solidFill>
              </a:rPr>
              <a:t> горы и Камская долина, ландшафтный памятник природы. </a:t>
            </a:r>
            <a:r>
              <a:rPr lang="ru-RU" sz="2000" dirty="0" err="1" smtClean="0">
                <a:solidFill>
                  <a:srgbClr val="002060"/>
                </a:solidFill>
              </a:rPr>
              <a:t>Овеснов</a:t>
            </a:r>
            <a:r>
              <a:rPr lang="ru-RU" sz="2000" dirty="0" smtClean="0">
                <a:solidFill>
                  <a:srgbClr val="002060"/>
                </a:solidFill>
              </a:rPr>
              <a:t> С.А.(Интернет)</a:t>
            </a:r>
          </a:p>
          <a:p>
            <a:pPr marL="457200" indent="-457200"/>
            <a:r>
              <a:rPr lang="ru-RU" sz="2000" dirty="0" smtClean="0">
                <a:solidFill>
                  <a:srgbClr val="002060"/>
                </a:solidFill>
              </a:rPr>
              <a:t> 10.   Пермский край. Активный и познавательный туризм, 2012</a:t>
            </a:r>
          </a:p>
          <a:p>
            <a:pPr marL="457200" indent="-457200">
              <a:buAutoNum type="arabicPeriod" startAt="5"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2936"/>
            <a:ext cx="8305800" cy="122413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24744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Мы живем в удивительном </a:t>
            </a:r>
            <a:r>
              <a:rPr lang="ru-RU" dirty="0" err="1" smtClean="0"/>
              <a:t>Добрянском</a:t>
            </a:r>
            <a:r>
              <a:rPr lang="ru-RU" dirty="0" smtClean="0"/>
              <a:t> районе Пермского края. Нам  несказанно повезло. У нас красивейшие реки и озера,  горы с камнями-исполинами, сказочные леса, уникальные заповедные места. У нас живёт удивительная нация людей под названием «добряки».</a:t>
            </a:r>
          </a:p>
          <a:p>
            <a:pPr algn="just"/>
            <a:r>
              <a:rPr lang="ru-RU" dirty="0" smtClean="0"/>
              <a:t>     Чарующие и навсегда остающиеся в душе старинные поселки, резные деревушки. Величественные храмы и маленькие церквушки, повидавшие на своем веку и процветание, и разорение, и возрождение. Строгановы, Лазаревы, Сюзёвы, </a:t>
            </a:r>
            <a:r>
              <a:rPr lang="ru-RU" dirty="0" err="1" smtClean="0"/>
              <a:t>Кирпищикова</a:t>
            </a:r>
            <a:r>
              <a:rPr lang="ru-RU" dirty="0" smtClean="0"/>
              <a:t>, </a:t>
            </a:r>
            <a:r>
              <a:rPr lang="ru-RU" dirty="0" err="1" smtClean="0"/>
              <a:t>Хлопин</a:t>
            </a:r>
            <a:r>
              <a:rPr lang="ru-RU" dirty="0" smtClean="0"/>
              <a:t>, </a:t>
            </a:r>
            <a:r>
              <a:rPr lang="ru-RU" dirty="0" err="1" smtClean="0"/>
              <a:t>Ладугин</a:t>
            </a:r>
            <a:r>
              <a:rPr lang="ru-RU" dirty="0" smtClean="0"/>
              <a:t> – самый малый перечень легендарных людей созидавших в нашем районе.</a:t>
            </a:r>
          </a:p>
          <a:p>
            <a:pPr algn="just"/>
            <a:r>
              <a:rPr lang="ru-RU" dirty="0" smtClean="0"/>
              <a:t>     Только мы можем похвастаться  Камским водохранилищем – рукотворным водоёмом, ширина которого доходит до 12 километров,  интереснейшими памятниками середины  </a:t>
            </a:r>
            <a:r>
              <a:rPr lang="en-US" dirty="0" smtClean="0"/>
              <a:t>I –</a:t>
            </a:r>
            <a:r>
              <a:rPr lang="ru-RU" dirty="0" smtClean="0"/>
              <a:t>го тысячелетия н.э., таким как Бутырское городище, красивейшим чугунным литьём </a:t>
            </a:r>
            <a:r>
              <a:rPr lang="ru-RU" dirty="0" err="1" smtClean="0"/>
              <a:t>Добрянского</a:t>
            </a:r>
            <a:r>
              <a:rPr lang="ru-RU" dirty="0" smtClean="0"/>
              <a:t> железоделательного завода, замечательным  народным театром, визитными карточками района – ансамблем песни и танца народов Урала «</a:t>
            </a:r>
            <a:r>
              <a:rPr lang="ru-RU" dirty="0" err="1" smtClean="0"/>
              <a:t>Прикамье</a:t>
            </a:r>
            <a:r>
              <a:rPr lang="ru-RU" dirty="0" smtClean="0"/>
              <a:t>» и  образцовым детским театром моды «</a:t>
            </a:r>
            <a:r>
              <a:rPr lang="ru-RU" dirty="0" err="1" smtClean="0"/>
              <a:t>ИриС</a:t>
            </a:r>
            <a:r>
              <a:rPr lang="ru-RU" dirty="0" smtClean="0"/>
              <a:t>».</a:t>
            </a:r>
          </a:p>
          <a:p>
            <a:pPr algn="just"/>
            <a:r>
              <a:rPr lang="ru-RU" dirty="0" smtClean="0"/>
              <a:t>      Искрится, сверкает, притягивает к себе Уральская Венеция – </a:t>
            </a:r>
            <a:r>
              <a:rPr lang="ru-RU" dirty="0" err="1" smtClean="0"/>
              <a:t>Добрянская</a:t>
            </a:r>
            <a:r>
              <a:rPr lang="ru-RU" dirty="0" smtClean="0"/>
              <a:t> сторонушка своими «чудесами».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642919"/>
            <a:ext cx="2212848" cy="1633953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ЧУДО </a:t>
            </a:r>
            <a:r>
              <a:rPr lang="ru-RU" sz="6600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endParaRPr lang="ru-RU" sz="6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09600" y="3573016"/>
            <a:ext cx="2747954" cy="2284875"/>
          </a:xfrm>
        </p:spPr>
        <p:txBody>
          <a:bodyPr>
            <a:normAutofit fontScale="47500" lnSpcReduction="20000"/>
          </a:bodyPr>
          <a:lstStyle/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5800" b="1" dirty="0" smtClean="0">
                <a:solidFill>
                  <a:srgbClr val="002060"/>
                </a:solidFill>
              </a:rPr>
              <a:t>ГАНИЧАТА. СТОЯНКА. </a:t>
            </a:r>
          </a:p>
        </p:txBody>
      </p:sp>
      <p:pic>
        <p:nvPicPr>
          <p:cNvPr id="4097" name="Picture 1" descr="C:\Новая папка\91999_original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9331" r="933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24744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Древняя стоянка </a:t>
            </a:r>
            <a:r>
              <a:rPr lang="ru-RU" b="1" dirty="0" err="1" smtClean="0">
                <a:solidFill>
                  <a:srgbClr val="002060"/>
                </a:solidFill>
              </a:rPr>
              <a:t>Ганичата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I </a:t>
            </a:r>
            <a:r>
              <a:rPr lang="ru-RU" b="1" dirty="0" smtClean="0">
                <a:solidFill>
                  <a:srgbClr val="002060"/>
                </a:solidFill>
              </a:rPr>
              <a:t>и </a:t>
            </a:r>
            <a:r>
              <a:rPr lang="en-US" b="1" dirty="0" smtClean="0">
                <a:solidFill>
                  <a:srgbClr val="002060"/>
                </a:solidFill>
              </a:rPr>
              <a:t>II</a:t>
            </a:r>
            <a:r>
              <a:rPr lang="ru-RU" dirty="0" smtClean="0">
                <a:solidFill>
                  <a:srgbClr val="002060"/>
                </a:solidFill>
              </a:rPr>
              <a:t>, расположена на правом берегу Камского водохранилища в 1 км к западу от посёлка Усть-Гаревая </a:t>
            </a:r>
            <a:r>
              <a:rPr lang="ru-RU" dirty="0" err="1" smtClean="0">
                <a:solidFill>
                  <a:srgbClr val="002060"/>
                </a:solidFill>
              </a:rPr>
              <a:t>Добрянского</a:t>
            </a:r>
            <a:r>
              <a:rPr lang="ru-RU" dirty="0" smtClean="0">
                <a:solidFill>
                  <a:srgbClr val="002060"/>
                </a:solidFill>
              </a:rPr>
              <a:t> района Пермского края. Открыта в 1981 г. </a:t>
            </a:r>
            <a:r>
              <a:rPr lang="ru-RU" dirty="0" err="1" smtClean="0">
                <a:solidFill>
                  <a:srgbClr val="002060"/>
                </a:solidFill>
              </a:rPr>
              <a:t>разведотрядом</a:t>
            </a:r>
            <a:r>
              <a:rPr lang="ru-RU" dirty="0" smtClean="0">
                <a:solidFill>
                  <a:srgbClr val="002060"/>
                </a:solidFill>
              </a:rPr>
              <a:t> под руководством А. Ф. Мельничука. Обследовалась А. Ф. Мельничуком в 1985 г., П. Ю. Павловым в 1988 г., Ю. Ю. Цыгановым в 1991 г. Вскрыто 15 кв. м площади памятника. Основная масса находок подъёмный материал. Коллекция памятника состоит из нескольких тысяч каменных предметов. Выделяется 2 хронологические группы. Первая (немногочисленная) представлена изделиями из кремня и кремнистого сланца, относится к верхнепалеолитическому времени. Вторая (основная) представлена орудиями труда, изготовленными из коричневого и серого </a:t>
            </a:r>
            <a:r>
              <a:rPr lang="ru-RU" dirty="0" err="1" smtClean="0">
                <a:solidFill>
                  <a:srgbClr val="002060"/>
                </a:solidFill>
              </a:rPr>
              <a:t>кварцитопесчаника</a:t>
            </a:r>
            <a:r>
              <a:rPr lang="ru-RU" dirty="0" smtClean="0">
                <a:solidFill>
                  <a:srgbClr val="002060"/>
                </a:solidFill>
              </a:rPr>
              <a:t>. В орудийном наборе выделяются </a:t>
            </a:r>
            <a:r>
              <a:rPr lang="ru-RU" dirty="0" err="1" smtClean="0">
                <a:solidFill>
                  <a:srgbClr val="002060"/>
                </a:solidFill>
              </a:rPr>
              <a:t>чопперы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чоппинги</a:t>
            </a:r>
            <a:r>
              <a:rPr lang="ru-RU" dirty="0" smtClean="0">
                <a:solidFill>
                  <a:srgbClr val="002060"/>
                </a:solidFill>
              </a:rPr>
              <a:t>, скребла, острия, ножи. Этот комплекс датируется ранним палеолитом. Сырьё для производства орудий древнее население добывало в районе мощного месторождения </a:t>
            </a:r>
            <a:r>
              <a:rPr lang="ru-RU" dirty="0" err="1" smtClean="0">
                <a:solidFill>
                  <a:srgbClr val="002060"/>
                </a:solidFill>
              </a:rPr>
              <a:t>кварцитопесчаников</a:t>
            </a:r>
            <a:r>
              <a:rPr lang="ru-RU" dirty="0" smtClean="0">
                <a:solidFill>
                  <a:srgbClr val="002060"/>
                </a:solidFill>
              </a:rPr>
              <a:t> близ д. </a:t>
            </a:r>
            <a:r>
              <a:rPr lang="ru-RU" dirty="0" err="1" smtClean="0">
                <a:solidFill>
                  <a:srgbClr val="002060"/>
                </a:solidFill>
              </a:rPr>
              <a:t>Баранята</a:t>
            </a:r>
            <a:r>
              <a:rPr lang="ru-RU" dirty="0" smtClean="0">
                <a:solidFill>
                  <a:srgbClr val="002060"/>
                </a:solidFill>
              </a:rPr>
              <a:t>, где встречены отбойники из крупных галек, </a:t>
            </a:r>
            <a:r>
              <a:rPr lang="ru-RU" dirty="0" err="1" smtClean="0">
                <a:solidFill>
                  <a:srgbClr val="002060"/>
                </a:solidFill>
              </a:rPr>
              <a:t>отщепы</a:t>
            </a:r>
            <a:r>
              <a:rPr lang="ru-RU" dirty="0" smtClean="0">
                <a:solidFill>
                  <a:srgbClr val="002060"/>
                </a:solidFill>
              </a:rPr>
              <a:t>, сколы.  Состояние памятника аварийное – разрушается водами Камского водохранилища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476673"/>
            <a:ext cx="2212848" cy="108012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ЧУДО </a:t>
            </a: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09600" y="4077072"/>
            <a:ext cx="2810272" cy="2160239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ГОРА «СТОПКА» – САМАЯ ВЫСОКАЯ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В ДОБРЯНСКОМ РАЙОНЕ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pic>
        <p:nvPicPr>
          <p:cNvPr id="2049" name="Picture 1" descr="C:\Новая папка\0_4af63_babadbf5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20000">
            <a:off x="3495443" y="1239977"/>
            <a:ext cx="4758436" cy="3894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836712"/>
            <a:ext cx="784887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«Стопка» - самая высокая гора </a:t>
            </a:r>
            <a:r>
              <a:rPr lang="ru-RU" b="1" dirty="0" err="1" smtClean="0">
                <a:solidFill>
                  <a:srgbClr val="002060"/>
                </a:solidFill>
              </a:rPr>
              <a:t>Добрянского</a:t>
            </a:r>
            <a:r>
              <a:rPr lang="ru-RU" b="1" dirty="0" smtClean="0">
                <a:solidFill>
                  <a:srgbClr val="002060"/>
                </a:solidFill>
              </a:rPr>
              <a:t> района.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Высота над уровнем моря и географические координаты: 339 м, 58°36'20" </a:t>
            </a:r>
            <a:r>
              <a:rPr lang="ru-RU" dirty="0" err="1" smtClean="0">
                <a:solidFill>
                  <a:srgbClr val="002060"/>
                </a:solidFill>
              </a:rPr>
              <a:t>с.ш</a:t>
            </a:r>
            <a:r>
              <a:rPr lang="ru-RU" dirty="0" smtClean="0">
                <a:solidFill>
                  <a:srgbClr val="002060"/>
                </a:solidFill>
              </a:rPr>
              <a:t>. 57°08'03" в.д.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Географическое положение: в восточной части </a:t>
            </a:r>
            <a:r>
              <a:rPr lang="ru-RU" dirty="0" err="1" smtClean="0">
                <a:solidFill>
                  <a:srgbClr val="002060"/>
                </a:solidFill>
              </a:rPr>
              <a:t>Добрянского</a:t>
            </a:r>
            <a:r>
              <a:rPr lang="ru-RU" dirty="0" smtClean="0">
                <a:solidFill>
                  <a:srgbClr val="002060"/>
                </a:solidFill>
              </a:rPr>
              <a:t> района  в грядово-холмистой части Среднего Урала, в 14 км к </a:t>
            </a:r>
            <a:r>
              <a:rPr lang="ru-RU" dirty="0" err="1" smtClean="0">
                <a:solidFill>
                  <a:srgbClr val="002060"/>
                </a:solidFill>
              </a:rPr>
              <a:t>востоко-юго-востоку</a:t>
            </a:r>
            <a:r>
              <a:rPr lang="ru-RU" dirty="0" smtClean="0">
                <a:solidFill>
                  <a:srgbClr val="002060"/>
                </a:solidFill>
              </a:rPr>
              <a:t> от поселка </a:t>
            </a:r>
            <a:r>
              <a:rPr lang="ru-RU" dirty="0" err="1" smtClean="0">
                <a:solidFill>
                  <a:srgbClr val="002060"/>
                </a:solidFill>
              </a:rPr>
              <a:t>Вильва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Морфология: вытянута </a:t>
            </a:r>
            <a:r>
              <a:rPr lang="ru-RU" dirty="0" err="1" smtClean="0">
                <a:solidFill>
                  <a:srgbClr val="002060"/>
                </a:solidFill>
              </a:rPr>
              <a:t>субширотно</a:t>
            </a:r>
            <a:r>
              <a:rPr lang="ru-RU" dirty="0" smtClean="0">
                <a:solidFill>
                  <a:srgbClr val="002060"/>
                </a:solidFill>
              </a:rPr>
              <a:t>, на 1 км. Гребень выровненный, узкий. Имеет две вершины: главная расположена в западной части горы, имеет куполообразную форму, плоский верх. Склоны некрутые.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Гидрография: западный склон обеспечивает питанием исток р. </a:t>
            </a:r>
            <a:r>
              <a:rPr lang="ru-RU" dirty="0" err="1" smtClean="0">
                <a:solidFill>
                  <a:srgbClr val="002060"/>
                </a:solidFill>
              </a:rPr>
              <a:t>Развил-Ника</a:t>
            </a:r>
            <a:r>
              <a:rPr lang="ru-RU" dirty="0" smtClean="0">
                <a:solidFill>
                  <a:srgbClr val="002060"/>
                </a:solidFill>
              </a:rPr>
              <a:t> (впадает в р. Ник); южный – один из правых притоков р. Ник (впадает в р. </a:t>
            </a:r>
            <a:r>
              <a:rPr lang="ru-RU" dirty="0" err="1" smtClean="0">
                <a:solidFill>
                  <a:srgbClr val="002060"/>
                </a:solidFill>
              </a:rPr>
              <a:t>Вильва</a:t>
            </a:r>
            <a:r>
              <a:rPr lang="ru-RU" dirty="0" smtClean="0">
                <a:solidFill>
                  <a:srgbClr val="002060"/>
                </a:solidFill>
              </a:rPr>
              <a:t>). К западу от горы протекает р. </a:t>
            </a:r>
            <a:r>
              <a:rPr lang="ru-RU" dirty="0" err="1" smtClean="0">
                <a:solidFill>
                  <a:srgbClr val="002060"/>
                </a:solidFill>
              </a:rPr>
              <a:t>Вильва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Тип и характер растительного покрова: находится ниже границы леса, покрыта древостоем </a:t>
            </a:r>
            <a:r>
              <a:rPr lang="ru-RU" dirty="0" err="1" smtClean="0">
                <a:solidFill>
                  <a:srgbClr val="002060"/>
                </a:solidFill>
              </a:rPr>
              <a:t>пихтово-елово-березового</a:t>
            </a:r>
            <a:r>
              <a:rPr lang="ru-RU" dirty="0" smtClean="0">
                <a:solidFill>
                  <a:srgbClr val="002060"/>
                </a:solidFill>
              </a:rPr>
              <a:t> состава. На склонах горы и прилегающей территории большую площадь занимают вырубки, зарастающие мелколиственными породами.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76673"/>
            <a:ext cx="2212848" cy="129614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ЧУДО </a:t>
            </a: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3645024"/>
            <a:ext cx="4104456" cy="252027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ЧУГУННОЕ  ХУДОЖЕСТВЕННОЕ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ЛИТЬЁ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ДОБРЯНСКОГО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ЖЕЛЕЗОДЕЛАТЕЛЬНОГО  ЗАВОДА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Рисунок 2"/>
          <p:cNvSpPr txBox="1">
            <a:spLocks/>
          </p:cNvSpPr>
          <p:nvPr/>
        </p:nvSpPr>
        <p:spPr>
          <a:xfrm rot="420000">
            <a:off x="3848131" y="1196845"/>
            <a:ext cx="4267067" cy="3922913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sp>
      <p:pic>
        <p:nvPicPr>
          <p:cNvPr id="18434" name="Picture 2" descr="C:\Users\КЦ\Desktop\часов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20000">
            <a:off x="4136233" y="1174133"/>
            <a:ext cx="3431612" cy="3920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1113100"/>
            <a:ext cx="84249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Изделия чугунного литья мастеровых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Добрянского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железоделательного завода - настоящие рукотворные произведения искусства.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Изготовление металлической часовни-памятника во имя Св.Благоверного Князя Александра Невского и в честь «чудесного спасения Его Величества Государя Императора Александра Александровича и его Августейшего семейства, случившегося 17 октября 1888 года» - наивысшая точка рассвета чугунного художественного литья в Добрянке. Автором проекта часовни был творчески одаренный человек, общественный деятель, изобретатель, краевед, художник, управляющий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Добрянского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завода Павел Иванович Сюзёв (1837-1893). Отливка деталей, сборка велась мастеровыми завода. Часовня – настоящая краса завода, пятиглавая, с зеркальным крестом, золочеными надписями, литыми орнаментами и медальонами была освящена 30 августа 1892г. По своему художественному решению и техническому исполнению Часовня не имела себе равных, нежели знаменитый чугунный павильон, отлитый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каслинскими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мастерами для Парижской Всемирной выставки в 1900 году.  В 1933 году по решению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Добрянского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райисполкома часовня была ликвидирована, разобрана и отправлена на переплавку, от нее сохранились лишь некоторые элементы художественного литья. По ним в 2000 году была восстановлена новая часовня. Нынешняя часовня – великолепное украшение нашего города, символ герба города Добрянки.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1888 году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Добрянском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заводе был создан музей, где были представлены великолепные изделия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добрянских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мастеров -  литые ажурные столики, диванчики, подставки под цветы, лампы и другие изделия,  некоторые из них и сейчас хранятся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Добрянском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краеведческом музее.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2212848" cy="122413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ЧУДО </a:t>
            </a: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4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4725144"/>
            <a:ext cx="2209800" cy="151216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ЛУНЕЖСКИЕ ГОРЫ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22530" name="Picture 2" descr="C:\Новая папка\лунежк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20000">
            <a:off x="3452622" y="1180851"/>
            <a:ext cx="4618039" cy="3957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403</TotalTime>
  <Words>1662</Words>
  <Application>Microsoft Office PowerPoint</Application>
  <PresentationFormat>Экран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          ПРОЕКТ</vt:lpstr>
      <vt:lpstr>Слайд 2</vt:lpstr>
      <vt:lpstr>ЧУДО 1</vt:lpstr>
      <vt:lpstr>Слайд 4</vt:lpstr>
      <vt:lpstr>ЧУДО 2</vt:lpstr>
      <vt:lpstr>Слайд 6</vt:lpstr>
      <vt:lpstr>ЧУДО 3</vt:lpstr>
      <vt:lpstr>Слайд 8</vt:lpstr>
      <vt:lpstr>ЧУДО 4</vt:lpstr>
      <vt:lpstr>Слайд 10</vt:lpstr>
      <vt:lpstr>Слайд 11</vt:lpstr>
      <vt:lpstr>ЧУДО 5</vt:lpstr>
      <vt:lpstr>Слайд 13</vt:lpstr>
      <vt:lpstr>ЧУДО 6</vt:lpstr>
      <vt:lpstr>Слайд 15</vt:lpstr>
      <vt:lpstr>ЧУДО 7</vt:lpstr>
      <vt:lpstr>Слайд 17</vt:lpstr>
      <vt:lpstr>Слайд 18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</dc:title>
  <dc:creator>User</dc:creator>
  <cp:lastModifiedBy>Admin</cp:lastModifiedBy>
  <cp:revision>62</cp:revision>
  <dcterms:created xsi:type="dcterms:W3CDTF">2012-10-29T12:47:20Z</dcterms:created>
  <dcterms:modified xsi:type="dcterms:W3CDTF">2018-04-19T16:39:03Z</dcterms:modified>
</cp:coreProperties>
</file>